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8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Raleway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jxd1jz5vyih/cTPs4w5QynV8dSo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6" name="Kristina Helen Inouy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1-23T06:35:19.276">
    <p:pos x="2641" y="1212"/>
    <p:text>This seems like a small inferential jump. She said she misses her natural social circle, so you don't really need to wonder about it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KbaR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3" dt="2022-01-23T06:45:21.623">
    <p:pos x="6000" y="0"/>
    <p:text>If I understood the critical assumption correctly, this is a cool EP! Nice job!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KbaSg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4" dt="2022-01-23T06:49:36.318">
    <p:pos x="6000" y="0"/>
    <p:text>This is a pretty solid critical assumption! I think another question I would have loved to have seen tested is whether or not a chatbot/text-based interface was sufficient for answering the kinds of questions people have on the bus.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O4d2k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5" dt="2022-01-23T06:51:05.551">
    <p:pos x="6000" y="0"/>
    <p:text>I like this EP attempt! It's hard to tell if the person actually went on the bus, but it looks like the form is hard-coded so I am guessing they did not. I think a better (more traditional) chatbot EP would have been to send someone on the bus and have them text a phone number while one of you responds in a very chatbot kind of way.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O4d2o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6" dt="2022-01-23T06:52:15.398">
    <p:pos x="6000" y="0"/>
    <p:text>I really like the creativity in this combo! I don't know if anything like this exists, but I think the chatbot adds a nice twist to something otherwise a bit overdone.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O4d2s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1-23T06:37:41.011">
    <p:pos x="2641" y="1212"/>
    <p:text>Good game changer!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KbaR8"/>
      </p:ext>
    </p:extLst>
  </p:cm>
  <p:cm authorId="0" idx="3" dt="2022-01-23T06:37:30.796">
    <p:pos x="2641" y="1312"/>
    <p:text>This is pretty good, but I'm curious if you wondered anything a bit deeper! I think it's a pretty logical guess that she feels unsafe (at least sometimes) on public transportation, so what less obvious things about Marina did you think about?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KbaR4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1-23T06:38:18.822">
    <p:pos x="6000" y="0"/>
    <p:text>We already talked about this one, good job!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KbaSA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01-23T06:40:08.027">
    <p:pos x="6000" y="0"/>
    <p:text>This one feels a bit broad. I'm curious how this brainstorming went as it's unclear here what low-effort entails and in what contexts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KbaSI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2-01-23T06:41:49.299">
    <p:pos x="6000" y="0"/>
    <p:text>I think this one is good in scope I just wish that you had used another word besides easier! It's difficult to tell what is supposed to be easier/what is hard now.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KbaSM"/>
      </p:ext>
    </p:extLst>
  </p:cm>
  <p:cm authorId="0" idx="7" dt="2022-01-23T06:41:49.299">
    <p:pos x="6000" y="0"/>
    <p:text>Other possible words: less intimidating, normalized, a social experience, less convoluted, etc.</p:text>
    <p:extLst>
      <p:ext uri="{C676402C-5697-4E1C-873F-D02D1690AC5C}">
        <p15:threadingInfo timeZoneBias="0">
          <p15:parentCm authorId="0" idx="6"/>
        </p15:threadingInfo>
      </p:ext>
      <p:ext uri="http://customooxmlschemas.google.com/">
        <go:slidesCustomData xmlns:go="http://customooxmlschemas.google.com/" commentPostId="AAAAUeKbaSQ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2-01-23T07:00:16.673">
    <p:pos x="6000" y="0"/>
    <p:text>I think this critical assumption isn't as much associated with the user experience. It's more of a logistical/feasibility assumption. I think a more UX-centered assumption would be "people feel safer knowing a trusted contact is available to intervene" etc.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O4d2w"/>
      </p:ext>
    </p:extLst>
  </p:cm>
  <p:cm authorId="0" idx="9" dt="2022-01-23T06:42:20.670">
    <p:pos x="6000" y="100"/>
    <p:text>This one feels like it already exists. I think the other transit group did this solution as well hahaha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KbaSU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0" dt="2022-01-23T07:01:00.141">
    <p:pos x="6000" y="0"/>
    <p:text>Even though the critical assumption was a bit too feasibility focused, this EP did a good job testing the assumption you designated!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O4d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1" dt="2022-01-23T06:42:58.388">
    <p:pos x="6000" y="0"/>
    <p:text>Good insight about "freaking out the right way". So curious why only one person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KbaSY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2" dt="2022-01-23T06:45:00.196">
    <p:pos x="6000" y="0"/>
    <p:text>I think I was confused by this assumption during the presentation, but I think it means you're assuming the people will check their live location when traveling (as opposed to memorizing beforehand and never checking)?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UeKbaSc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vox.com/2015/8/10/9118199/public-transportation-subway-buses" TargetMode="External"/><Relationship Id="rId3" Type="http://schemas.openxmlformats.org/officeDocument/2006/relationships/hyperlink" Target="https://www.comparabus.com/en-us/bus-companies" TargetMode="External"/><Relationship Id="rId4" Type="http://schemas.openxmlformats.org/officeDocument/2006/relationships/hyperlink" Target="https://www.the-backpacking-site.com/transport/usa-by-bus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https://www.vox.com/2015/8/10/9118199/public-transportation-subway-buses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https://www.comparabus.com/en-us/bus-companies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https://www.the-backpacking-site.com/transport/usa-by-bus/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f2d29a5f1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0f2d29a5f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indicate different passengers who want to talk?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create alerts for performers on the train?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improve waiting for the train/bus?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connect people going to the same place?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encourage more social people to take the train?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get people off their phones in public transit?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help people connect while they are waiting for public transit?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coordinate friends meeting up on public transit?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HMW</a:t>
            </a:r>
            <a:r>
              <a:rPr lang="en-US"/>
              <a:t> suggest social activities for passive time on the train?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eefde5a54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10eefde5a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make bus stations more useful to riders?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tell users to get off of the train at the right stop?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show users how to walk from stop to stop?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improve trust with the bus systems?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let people relax on bus/train while keeping them alert?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make signs easier to understand?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make missing a bus less stressful?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provide the user alternative routes to the same destination?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improve the reliability of bus systems?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f2d29a5f1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0f2d29a5f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give her a sense of where she is relative to what she knows?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improve the already existing ferries?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improve the already existing underwater transit line (that nobody uses)?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make her trip have less distractions/more focused?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bring everything worth exploring into Manhattan?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make the trip (feel) instant?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crowdsource routes taken by others under similar conditions to the same destination?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eliminate all the planning involved?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make learning about transit options the most exciting part of the experience?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make missing your stop easy to recover from?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HMW we design a way to have the bus driver/passengers answer her questions without her having to ask in-person?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f2d29a5f1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10f2d29a5f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c667c0c5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10c667c0c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f2d29a5f1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10f2d29a5f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They both immediately put one person down who they said would “freak out the right way” as opposed to a parent who would worry over nothing. This revealed that they both had one person who they really trusted to take care of them.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c5a08ea48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10c5a08ea4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0c5a08ea48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10c5a08ea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f2d29a5f1_0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10f2d29a5f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f2d29a5f1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0f2d29a5f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ede62ca6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10ede62ca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·"/>
            </a:pPr>
            <a:r>
              <a:rPr lang="en-US" sz="1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Someone who would benefit from using the bus</a:t>
            </a:r>
            <a:endParaRPr sz="1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·"/>
            </a:pPr>
            <a:r>
              <a:rPr lang="en-US" sz="1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Someone who has a difficult time finding a bus route that works for them</a:t>
            </a:r>
            <a:endParaRPr sz="1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·"/>
            </a:pPr>
            <a:r>
              <a:rPr lang="en-US" sz="1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Someone who wants to travel a longer distance</a:t>
            </a:r>
            <a:r>
              <a:rPr lang="en-US" sz="1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, for example, on a daily commute from the suburbs into downtown</a:t>
            </a:r>
            <a:endParaRPr sz="1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984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·"/>
            </a:pPr>
            <a:r>
              <a:rPr lang="en-US" sz="1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Someone who enjoys the social and emotional experience of taking public transit</a:t>
            </a:r>
            <a:endParaRPr sz="1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c5a08ea48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0c5a08ea4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0f2d29a5f1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10f2d29a5f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c667ede0d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0c667ede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c5a08ea48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0c5a08ea4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ede62ca66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0ede62ca66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Needfinding Round 2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ede62ca66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10ede62ca66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ede62ca66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10ede62ca66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f2d29a5f1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10f2d29a5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ede62ca66_1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0ede62ca66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f2d29a5f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10f2d29a5f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2197100" y="1079500"/>
            <a:ext cx="7797799" cy="213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3308350" y="4113213"/>
            <a:ext cx="55753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i="1" sz="2400"/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6"/>
          <p:cNvCxnSpPr/>
          <p:nvPr/>
        </p:nvCxnSpPr>
        <p:spPr>
          <a:xfrm>
            <a:off x="5826000" y="3690871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" name="Google Shape;18;p6"/>
          <p:cNvGrpSpPr/>
          <p:nvPr/>
        </p:nvGrpSpPr>
        <p:grpSpPr>
          <a:xfrm>
            <a:off x="9763121" y="4439427"/>
            <a:ext cx="1597977" cy="1549851"/>
            <a:chOff x="9623421" y="4394977"/>
            <a:chExt cx="1597977" cy="1549851"/>
          </a:xfrm>
        </p:grpSpPr>
        <p:sp>
          <p:nvSpPr>
            <p:cNvPr id="19" name="Google Shape;19;p6"/>
            <p:cNvSpPr/>
            <p:nvPr/>
          </p:nvSpPr>
          <p:spPr>
            <a:xfrm flipH="1" rot="2700000">
              <a:off x="10267789" y="4452443"/>
              <a:ext cx="571820" cy="1316717"/>
            </a:xfrm>
            <a:custGeom>
              <a:rect b="b" l="l" r="r" t="t"/>
              <a:pathLst>
                <a:path extrusionOk="0" h="1316717" w="571820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20" name="Google Shape;20;p6"/>
            <p:cNvGrpSpPr/>
            <p:nvPr/>
          </p:nvGrpSpPr>
          <p:grpSpPr>
            <a:xfrm flipH="1" rot="2700000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21" name="Google Shape;21;p6"/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rect b="b" l="l" r="r" t="t"/>
                <a:pathLst>
                  <a:path extrusionOk="0" h="1311956" w="571820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22" name="Google Shape;22;p6"/>
              <p:cNvCxnSpPr/>
              <p:nvPr/>
            </p:nvCxnSpPr>
            <p:spPr>
              <a:xfrm>
                <a:off x="8768695" y="4330454"/>
                <a:ext cx="0" cy="1620000"/>
              </a:xfrm>
              <a:prstGeom prst="straightConnector1">
                <a:avLst/>
              </a:pr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1079501" y="1011238"/>
            <a:ext cx="3905250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/>
          <p:nvPr>
            <p:ph idx="2" type="pic"/>
          </p:nvPr>
        </p:nvSpPr>
        <p:spPr>
          <a:xfrm>
            <a:off x="5537200" y="531813"/>
            <a:ext cx="6113812" cy="5784849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079500" y="2663825"/>
            <a:ext cx="3905250" cy="310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venir"/>
              <a:buNone/>
              <a:defRPr sz="14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venir"/>
              <a:buNone/>
              <a:defRPr sz="10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14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 rot="5400000">
            <a:off x="4103688" y="-1233487"/>
            <a:ext cx="3978275" cy="1002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 rot="5400000">
            <a:off x="8200672" y="2777907"/>
            <a:ext cx="4689476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 rot="5400000">
            <a:off x="2982733" y="-823733"/>
            <a:ext cx="4689476" cy="8495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0"/>
          <p:cNvSpPr txBox="1"/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 txBox="1"/>
          <p:nvPr>
            <p:ph idx="1" type="body"/>
          </p:nvPr>
        </p:nvSpPr>
        <p:spPr>
          <a:xfrm>
            <a:off x="1079500" y="1854200"/>
            <a:ext cx="47412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" name="Google Shape;26;p10"/>
          <p:cNvSpPr txBox="1"/>
          <p:nvPr>
            <p:ph idx="2" type="body"/>
          </p:nvPr>
        </p:nvSpPr>
        <p:spPr>
          <a:xfrm>
            <a:off x="1079500" y="2525561"/>
            <a:ext cx="4741200" cy="3243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3" type="body"/>
          </p:nvPr>
        </p:nvSpPr>
        <p:spPr>
          <a:xfrm>
            <a:off x="6364950" y="1854200"/>
            <a:ext cx="474120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10"/>
          <p:cNvSpPr txBox="1"/>
          <p:nvPr>
            <p:ph idx="4" type="body"/>
          </p:nvPr>
        </p:nvSpPr>
        <p:spPr>
          <a:xfrm>
            <a:off x="6364950" y="2525560"/>
            <a:ext cx="4741200" cy="3243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ede62ca66_1_125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g10ede62ca66_1_125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41" name="Google Shape;41;g10ede62ca66_1_1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g10ede62ca66_1_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g10ede62ca66_1_125"/>
          <p:cNvSpPr txBox="1"/>
          <p:nvPr>
            <p:ph type="title"/>
          </p:nvPr>
        </p:nvSpPr>
        <p:spPr>
          <a:xfrm>
            <a:off x="972600" y="1758200"/>
            <a:ext cx="102513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sp>
        <p:nvSpPr>
          <p:cNvPr id="44" name="Google Shape;44;g10ede62ca66_1_125"/>
          <p:cNvSpPr txBox="1"/>
          <p:nvPr>
            <p:ph idx="1" type="body"/>
          </p:nvPr>
        </p:nvSpPr>
        <p:spPr>
          <a:xfrm>
            <a:off x="972434" y="2771833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355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indent="-355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g10ede62ca66_1_125"/>
          <p:cNvSpPr txBox="1"/>
          <p:nvPr>
            <p:ph idx="2" type="body"/>
          </p:nvPr>
        </p:nvSpPr>
        <p:spPr>
          <a:xfrm>
            <a:off x="6191471" y="2771833"/>
            <a:ext cx="50325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355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4pPr>
            <a:lvl5pPr indent="-355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g10ede62ca66_1_125"/>
          <p:cNvSpPr txBox="1"/>
          <p:nvPr>
            <p:ph idx="12" type="sldNum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1079500" y="2252663"/>
            <a:ext cx="4457700" cy="2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" type="body"/>
          </p:nvPr>
        </p:nvSpPr>
        <p:spPr>
          <a:xfrm>
            <a:off x="6654800" y="2252664"/>
            <a:ext cx="4451348" cy="2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i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3" name="Google Shape;53;p8"/>
          <p:cNvGrpSpPr/>
          <p:nvPr/>
        </p:nvGrpSpPr>
        <p:grpSpPr>
          <a:xfrm>
            <a:off x="903520" y="932104"/>
            <a:ext cx="1241179" cy="1268786"/>
            <a:chOff x="903520" y="932104"/>
            <a:chExt cx="1241179" cy="1268786"/>
          </a:xfrm>
        </p:grpSpPr>
        <p:grpSp>
          <p:nvGrpSpPr>
            <p:cNvPr id="54" name="Google Shape;54;p8"/>
            <p:cNvGrpSpPr/>
            <p:nvPr/>
          </p:nvGrpSpPr>
          <p:grpSpPr>
            <a:xfrm flipH="1" rot="-2700000">
              <a:off x="1067391" y="1242261"/>
              <a:ext cx="961992" cy="724633"/>
              <a:chOff x="461917" y="958515"/>
              <a:chExt cx="961992" cy="724633"/>
            </a:xfrm>
          </p:grpSpPr>
          <p:sp>
            <p:nvSpPr>
              <p:cNvPr id="55" name="Google Shape;55;p8"/>
              <p:cNvSpPr/>
              <p:nvPr/>
            </p:nvSpPr>
            <p:spPr>
              <a:xfrm flipH="1" rot="8100000">
                <a:off x="558167" y="1122160"/>
                <a:ext cx="464738" cy="464738"/>
              </a:xfrm>
              <a:custGeom>
                <a:rect b="b" l="l" r="r" t="t"/>
                <a:pathLst>
                  <a:path extrusionOk="0" h="464738" w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 flipH="1" rot="5400000">
                <a:off x="959170" y="958515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57" name="Google Shape;57;p8"/>
            <p:cNvGrpSpPr/>
            <p:nvPr/>
          </p:nvGrpSpPr>
          <p:grpSpPr>
            <a:xfrm>
              <a:off x="903520" y="932104"/>
              <a:ext cx="960256" cy="1032894"/>
              <a:chOff x="2111720" y="2384401"/>
              <a:chExt cx="960256" cy="1032894"/>
            </a:xfrm>
          </p:grpSpPr>
          <p:sp>
            <p:nvSpPr>
              <p:cNvPr id="58" name="Google Shape;58;p8"/>
              <p:cNvSpPr/>
              <p:nvPr/>
            </p:nvSpPr>
            <p:spPr>
              <a:xfrm rot="-8100000">
                <a:off x="2207971" y="2856305"/>
                <a:ext cx="464739" cy="464739"/>
              </a:xfrm>
              <a:custGeom>
                <a:rect b="b" l="l" r="r" t="t"/>
                <a:pathLst>
                  <a:path extrusionOk="0" h="464739" w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rect b="b" l="l" r="r" t="t"/>
                <a:pathLst>
                  <a:path extrusionOk="0" h="464738" w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cap="flat" cmpd="sng" w="127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60" name="Google Shape;60;p8"/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61" name="Google Shape;61;p8"/>
                <p:cNvCxnSpPr/>
                <p:nvPr/>
              </p:nvCxnSpPr>
              <p:spPr>
                <a:xfrm rot="10800000">
                  <a:off x="2440769" y="2516865"/>
                  <a:ext cx="0" cy="90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cxnSp>
              <p:nvCxnSpPr>
                <p:cNvPr id="62" name="Google Shape;62;p8"/>
                <p:cNvCxnSpPr/>
                <p:nvPr/>
              </p:nvCxnSpPr>
              <p:spPr>
                <a:xfrm rot="10800000">
                  <a:off x="2753778" y="2384401"/>
                  <a:ext cx="0" cy="900000"/>
                </a:xfrm>
                <a:prstGeom prst="straightConnector1">
                  <a:avLst/>
                </a:prstGeom>
                <a:noFill/>
                <a:ln cap="flat" cmpd="sng" w="12700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</p:grpSp>
        </p:grpSp>
      </p:grpSp>
      <p:grpSp>
        <p:nvGrpSpPr>
          <p:cNvPr id="63" name="Google Shape;63;p8"/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64" name="Google Shape;64;p8"/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rgbClr val="D8C0B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cxnSp>
        <p:nvCxnSpPr>
          <p:cNvPr id="66" name="Google Shape;66;p8"/>
          <p:cNvCxnSpPr/>
          <p:nvPr/>
        </p:nvCxnSpPr>
        <p:spPr>
          <a:xfrm rot="5400000">
            <a:off x="5826000" y="3429001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1085850" y="1790700"/>
            <a:ext cx="474015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2" type="body"/>
          </p:nvPr>
        </p:nvSpPr>
        <p:spPr>
          <a:xfrm>
            <a:off x="6366000" y="1790700"/>
            <a:ext cx="474015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1079500" y="1079500"/>
            <a:ext cx="10026650" cy="46894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1071607" y="1011238"/>
            <a:ext cx="39060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5537200" y="955230"/>
            <a:ext cx="5583193" cy="4813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Font typeface="Avenir"/>
              <a:buNone/>
              <a:defRPr sz="48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4800"/>
              <a:buFont typeface="Avenir"/>
              <a:buNone/>
              <a:defRPr sz="48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venir"/>
              <a:buNone/>
              <a:defRPr sz="2000"/>
            </a:lvl4pPr>
            <a:lvl5pPr indent="-355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2000"/>
              <a:buChar char="·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6" name="Google Shape;86;p13"/>
          <p:cNvSpPr txBox="1"/>
          <p:nvPr>
            <p:ph idx="2" type="body"/>
          </p:nvPr>
        </p:nvSpPr>
        <p:spPr>
          <a:xfrm>
            <a:off x="1079499" y="2664000"/>
            <a:ext cx="3905999" cy="31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venir"/>
              <a:buNone/>
              <a:defRPr sz="14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Font typeface="Avenir"/>
              <a:buNone/>
              <a:defRPr sz="10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  <a:defRPr b="0" i="0" sz="2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55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rgbClr val="D8C0B6"/>
              </a:buClr>
              <a:buSzPts val="2000"/>
              <a:buFont typeface="Noto Sans Symbols"/>
              <a:buChar char="·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D8C0B6"/>
              </a:buClr>
              <a:buSzPts val="2000"/>
              <a:buFont typeface="Avenir"/>
              <a:buNone/>
              <a:defRPr b="0" i="1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D8C0B6"/>
              </a:buClr>
              <a:buSzPts val="2000"/>
              <a:buFont typeface="Noto Sans Symbols"/>
              <a:buChar char="·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D8C0B6"/>
              </a:buClr>
              <a:buSzPts val="2000"/>
              <a:buFont typeface="Avenir"/>
              <a:buNone/>
              <a:defRPr b="0" i="1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rgbClr val="D8C0B6"/>
              </a:buClr>
              <a:buSzPts val="2000"/>
              <a:buFont typeface="Noto Sans Symbols"/>
              <a:buChar char="·"/>
              <a:defRPr b="0" i="0" sz="2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4.xml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5.xml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6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7.xml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8.xml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0.xml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9" Type="http://schemas.openxmlformats.org/officeDocument/2006/relationships/image" Target="../media/image30.png"/><Relationship Id="rId5" Type="http://schemas.openxmlformats.org/officeDocument/2006/relationships/image" Target="../media/image2.png"/><Relationship Id="rId6" Type="http://schemas.openxmlformats.org/officeDocument/2006/relationships/image" Target="../media/image29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2.xml"/><Relationship Id="rId4" Type="http://schemas.openxmlformats.org/officeDocument/2006/relationships/image" Target="../media/image20.png"/><Relationship Id="rId9" Type="http://schemas.openxmlformats.org/officeDocument/2006/relationships/image" Target="../media/image23.png"/><Relationship Id="rId5" Type="http://schemas.openxmlformats.org/officeDocument/2006/relationships/hyperlink" Target="https://docs.google.com/forms/d/e/1FAIpQLSd8av-tY_tD63HRQjCdOsca80O_5rH0HJLZwCKZrt6_SBGtOA/viewform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3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4" name="Google Shape;114;p1"/>
          <p:cNvSpPr txBox="1"/>
          <p:nvPr>
            <p:ph type="ctrTitle"/>
          </p:nvPr>
        </p:nvSpPr>
        <p:spPr>
          <a:xfrm>
            <a:off x="1079510" y="4602162"/>
            <a:ext cx="4457690" cy="1720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rPr lang="en-US"/>
              <a:t>POVS AND EXPERIENCE PROTOTYPES</a:t>
            </a:r>
            <a:endParaRPr sz="3000"/>
          </a:p>
        </p:txBody>
      </p:sp>
      <p:sp>
        <p:nvSpPr>
          <p:cNvPr id="115" name="Google Shape;115;p1"/>
          <p:cNvSpPr txBox="1"/>
          <p:nvPr>
            <p:ph idx="1" type="subTitle"/>
          </p:nvPr>
        </p:nvSpPr>
        <p:spPr>
          <a:xfrm>
            <a:off x="6654801" y="4602163"/>
            <a:ext cx="4451347" cy="1720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Asa Kohrman, Marco Pizarro, Max Vandervelden</a:t>
            </a:r>
            <a:endParaRPr/>
          </a:p>
        </p:txBody>
      </p:sp>
      <p:pic>
        <p:nvPicPr>
          <p:cNvPr id="116" name="Google Shape;116;p1"/>
          <p:cNvPicPr preferRelativeResize="0"/>
          <p:nvPr/>
        </p:nvPicPr>
        <p:blipFill rotWithShape="1">
          <a:blip r:embed="rId3">
            <a:alphaModFix/>
          </a:blip>
          <a:srcRect b="22207" l="0" r="0" t="25104"/>
          <a:stretch/>
        </p:blipFill>
        <p:spPr>
          <a:xfrm>
            <a:off x="20" y="10"/>
            <a:ext cx="12191977" cy="40147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"/>
          <p:cNvCxnSpPr/>
          <p:nvPr/>
        </p:nvCxnSpPr>
        <p:spPr>
          <a:xfrm rot="5400000">
            <a:off x="5826000" y="5462587"/>
            <a:ext cx="540000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f2d29a5f1_0_30"/>
          <p:cNvSpPr txBox="1"/>
          <p:nvPr>
            <p:ph type="title"/>
          </p:nvPr>
        </p:nvSpPr>
        <p:spPr>
          <a:xfrm>
            <a:off x="1082700" y="1325667"/>
            <a:ext cx="1002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4500"/>
              <a:t>HMW make spontaneous interactions feel normal?</a:t>
            </a:r>
            <a:endParaRPr sz="4500"/>
          </a:p>
        </p:txBody>
      </p:sp>
      <p:pic>
        <p:nvPicPr>
          <p:cNvPr id="192" name="Google Shape;192;g10f2d29a5f1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4862" y="3224912"/>
            <a:ext cx="2063700" cy="23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0f2d29a5f1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3450" y="3224913"/>
            <a:ext cx="2175550" cy="2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eefde5a54_0_16"/>
          <p:cNvSpPr txBox="1"/>
          <p:nvPr>
            <p:ph type="title"/>
          </p:nvPr>
        </p:nvSpPr>
        <p:spPr>
          <a:xfrm>
            <a:off x="1082700" y="1272342"/>
            <a:ext cx="1002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4500"/>
              <a:t>How might we </a:t>
            </a:r>
            <a:r>
              <a:rPr lang="en-US" sz="4500"/>
              <a:t>make buses as low effort as </a:t>
            </a:r>
            <a:r>
              <a:rPr lang="en-US" sz="4500">
                <a:extLst>
                  <a:ext uri="http://customooxmlschemas.google.com/">
                    <go:slidesCustomData xmlns:go="http://customooxmlschemas.google.com/" textRoundtripDataId="13"/>
                  </a:ext>
                </a:extLst>
              </a:rPr>
              <a:t>possible</a:t>
            </a:r>
            <a:r>
              <a:rPr lang="en-US" sz="4500"/>
              <a:t>?</a:t>
            </a:r>
            <a:endParaRPr sz="4500"/>
          </a:p>
        </p:txBody>
      </p:sp>
      <p:pic>
        <p:nvPicPr>
          <p:cNvPr id="199" name="Google Shape;199;g10eefde5a54_0_16"/>
          <p:cNvPicPr preferRelativeResize="0"/>
          <p:nvPr/>
        </p:nvPicPr>
        <p:blipFill rotWithShape="1">
          <a:blip r:embed="rId4">
            <a:alphaModFix/>
          </a:blip>
          <a:srcRect b="0" l="4239" r="9759" t="0"/>
          <a:stretch/>
        </p:blipFill>
        <p:spPr>
          <a:xfrm>
            <a:off x="3754524" y="3278238"/>
            <a:ext cx="1962726" cy="2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10eefde5a54_0_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3787" y="3278238"/>
            <a:ext cx="2063700" cy="2307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f2d29a5f1_0_38"/>
          <p:cNvSpPr txBox="1"/>
          <p:nvPr>
            <p:ph type="title"/>
          </p:nvPr>
        </p:nvSpPr>
        <p:spPr>
          <a:xfrm>
            <a:off x="1082700" y="1337104"/>
            <a:ext cx="100266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-US" sz="4500">
                <a:extLst>
                  <a:ext uri="http://customooxmlschemas.google.com/">
                    <go:slidesCustomData xmlns:go="http://customooxmlschemas.google.com/" textRoundtripDataId="14"/>
                  </a:ext>
                </a:extLst>
              </a:rPr>
              <a:t>HMW</a:t>
            </a:r>
            <a:r>
              <a:rPr i="1" lang="en-US" sz="4500"/>
              <a:t> make getting help on public transit easier?</a:t>
            </a:r>
            <a:endParaRPr sz="4500"/>
          </a:p>
        </p:txBody>
      </p:sp>
      <p:pic>
        <p:nvPicPr>
          <p:cNvPr id="206" name="Google Shape;206;g10f2d29a5f1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1800" y="3213462"/>
            <a:ext cx="2063700" cy="2307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10f2d29a5f1_0_38"/>
          <p:cNvPicPr preferRelativeResize="0"/>
          <p:nvPr/>
        </p:nvPicPr>
        <p:blipFill rotWithShape="1">
          <a:blip r:embed="rId5">
            <a:alphaModFix/>
          </a:blip>
          <a:srcRect b="0" l="4239" r="9759" t="0"/>
          <a:stretch/>
        </p:blipFill>
        <p:spPr>
          <a:xfrm>
            <a:off x="6394575" y="3213450"/>
            <a:ext cx="1962751" cy="23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f2d29a5f1_0_68"/>
          <p:cNvSpPr txBox="1"/>
          <p:nvPr>
            <p:ph type="title"/>
          </p:nvPr>
        </p:nvSpPr>
        <p:spPr>
          <a:xfrm>
            <a:off x="1079500" y="10112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900"/>
              <a:t>Solution 1</a:t>
            </a:r>
            <a:endParaRPr sz="3900"/>
          </a:p>
        </p:txBody>
      </p:sp>
      <p:sp>
        <p:nvSpPr>
          <p:cNvPr id="213" name="Google Shape;213;g10f2d29a5f1_0_68"/>
          <p:cNvSpPr txBox="1"/>
          <p:nvPr>
            <p:ph idx="1" type="body"/>
          </p:nvPr>
        </p:nvSpPr>
        <p:spPr>
          <a:xfrm>
            <a:off x="1082700" y="1802125"/>
            <a:ext cx="100266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i="1" lang="en-US" sz="3000">
                <a:extLst>
                  <a:ext uri="http://customooxmlschemas.google.com/">
                    <go:slidesCustomData xmlns:go="http://customooxmlschemas.google.com/" textRoundtripDataId="15"/>
                  </a:ext>
                </a:extLst>
              </a:rPr>
              <a:t>A</a:t>
            </a:r>
            <a:r>
              <a:rPr i="1" lang="en-US" sz="3000"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 safety feature allowing you to share your ride and progress with a friend.</a:t>
            </a:r>
            <a:endParaRPr i="1" sz="3000"/>
          </a:p>
        </p:txBody>
      </p:sp>
      <p:sp>
        <p:nvSpPr>
          <p:cNvPr id="214" name="Google Shape;214;g10f2d29a5f1_0_68"/>
          <p:cNvSpPr txBox="1"/>
          <p:nvPr>
            <p:ph type="title"/>
          </p:nvPr>
        </p:nvSpPr>
        <p:spPr>
          <a:xfrm>
            <a:off x="1077900" y="39654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900"/>
              <a:t>Critical Assumption</a:t>
            </a:r>
            <a:endParaRPr sz="3900"/>
          </a:p>
        </p:txBody>
      </p:sp>
      <p:sp>
        <p:nvSpPr>
          <p:cNvPr id="215" name="Google Shape;215;g10f2d29a5f1_0_68"/>
          <p:cNvSpPr txBox="1"/>
          <p:nvPr>
            <p:ph idx="1" type="body"/>
          </p:nvPr>
        </p:nvSpPr>
        <p:spPr>
          <a:xfrm>
            <a:off x="984150" y="4740575"/>
            <a:ext cx="102237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i="1" lang="en-US" sz="3000"/>
              <a:t>Most people have someone trusted they would want to share their location with.</a:t>
            </a:r>
            <a:endParaRPr i="1"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c667c0c50_1_0"/>
          <p:cNvSpPr txBox="1"/>
          <p:nvPr>
            <p:ph idx="1" type="body"/>
          </p:nvPr>
        </p:nvSpPr>
        <p:spPr>
          <a:xfrm>
            <a:off x="1082700" y="4230125"/>
            <a:ext cx="6974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i="1" lang="en-US"/>
              <a:t>We created a form that asked name, phone number, and a person’s physical location. Then, we asked, in case anything happened to them during the interview, if they had someone they would like to share their information and location with.</a:t>
            </a:r>
            <a:endParaRPr b="1" i="1"/>
          </a:p>
        </p:txBody>
      </p:sp>
      <p:pic>
        <p:nvPicPr>
          <p:cNvPr id="221" name="Google Shape;221;g10c667c0c50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8000" y="616375"/>
            <a:ext cx="2960100" cy="5484424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2" name="Google Shape;222;g10c667c0c50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5850" y="1978875"/>
            <a:ext cx="1779276" cy="1887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0c667c0c50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84675" y="1978875"/>
            <a:ext cx="1779276" cy="188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0c667c0c50_1_0"/>
          <p:cNvSpPr txBox="1"/>
          <p:nvPr>
            <p:ph type="title"/>
          </p:nvPr>
        </p:nvSpPr>
        <p:spPr>
          <a:xfrm>
            <a:off x="-288900" y="7286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Experience Prototype 1</a:t>
            </a:r>
            <a:endParaRPr/>
          </a:p>
        </p:txBody>
      </p:sp>
      <p:sp>
        <p:nvSpPr>
          <p:cNvPr id="225" name="Google Shape;225;g10c667c0c50_1_0"/>
          <p:cNvSpPr txBox="1"/>
          <p:nvPr/>
        </p:nvSpPr>
        <p:spPr>
          <a:xfrm>
            <a:off x="-590250" y="1277075"/>
            <a:ext cx="1062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n-US" sz="2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Do people have trusted contacts?</a:t>
            </a:r>
            <a:endParaRPr b="0" i="1" sz="26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f2d29a5f1_0_121"/>
          <p:cNvSpPr txBox="1"/>
          <p:nvPr>
            <p:ph type="title"/>
          </p:nvPr>
        </p:nvSpPr>
        <p:spPr>
          <a:xfrm>
            <a:off x="1079500" y="10112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31" name="Google Shape;231;g10f2d29a5f1_0_121"/>
          <p:cNvSpPr txBox="1"/>
          <p:nvPr>
            <p:ph idx="1" type="body"/>
          </p:nvPr>
        </p:nvSpPr>
        <p:spPr>
          <a:xfrm>
            <a:off x="1079500" y="1790700"/>
            <a:ext cx="4603800" cy="3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Things that Worked:</a:t>
            </a:r>
            <a:endParaRPr/>
          </a:p>
          <a:p>
            <a:pPr indent="-3556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venir"/>
              <a:buChar char="·"/>
            </a:pPr>
            <a:r>
              <a:rPr lang="en-US"/>
              <a:t>Both people shared their location with someone who would “freak out in the right way”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Surprises/Learnings: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</a:pPr>
            <a:r>
              <a:rPr lang="en-US"/>
              <a:t>Felt comfortable sharing with </a:t>
            </a:r>
            <a:r>
              <a:rPr i="1" lang="en-US"/>
              <a:t>only</a:t>
            </a:r>
            <a:r>
              <a:rPr lang="en-US"/>
              <a:t> one person</a:t>
            </a:r>
            <a:endParaRPr/>
          </a:p>
          <a:p>
            <a:pPr indent="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232" name="Google Shape;232;g10f2d29a5f1_0_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1125" y="1572700"/>
            <a:ext cx="3712600" cy="37126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0c5a08ea48_0_15"/>
          <p:cNvSpPr txBox="1"/>
          <p:nvPr>
            <p:ph type="title"/>
          </p:nvPr>
        </p:nvSpPr>
        <p:spPr>
          <a:xfrm>
            <a:off x="1079500" y="10112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900"/>
              <a:t>Solution 2</a:t>
            </a:r>
            <a:endParaRPr sz="3900"/>
          </a:p>
        </p:txBody>
      </p:sp>
      <p:sp>
        <p:nvSpPr>
          <p:cNvPr id="238" name="Google Shape;238;g10c5a08ea48_0_15"/>
          <p:cNvSpPr txBox="1"/>
          <p:nvPr>
            <p:ph idx="1" type="body"/>
          </p:nvPr>
        </p:nvSpPr>
        <p:spPr>
          <a:xfrm>
            <a:off x="1082700" y="1802125"/>
            <a:ext cx="100266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i="1" lang="en-US" sz="3000"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  <a:t>A</a:t>
            </a:r>
            <a:r>
              <a:rPr i="1" lang="en-US" sz="3000"/>
              <a:t>n intelligent GPS which gives real-time updates and suggestions before and enroute to a destination.</a:t>
            </a:r>
            <a:endParaRPr i="1" sz="3000"/>
          </a:p>
        </p:txBody>
      </p:sp>
      <p:sp>
        <p:nvSpPr>
          <p:cNvPr id="239" name="Google Shape;239;g10c5a08ea48_0_15"/>
          <p:cNvSpPr txBox="1"/>
          <p:nvPr>
            <p:ph type="title"/>
          </p:nvPr>
        </p:nvSpPr>
        <p:spPr>
          <a:xfrm>
            <a:off x="1077900" y="39654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900"/>
              <a:t>Critical Assumption</a:t>
            </a:r>
            <a:endParaRPr sz="3900"/>
          </a:p>
        </p:txBody>
      </p:sp>
      <p:sp>
        <p:nvSpPr>
          <p:cNvPr id="240" name="Google Shape;240;g10c5a08ea48_0_15"/>
          <p:cNvSpPr txBox="1"/>
          <p:nvPr>
            <p:ph idx="1" type="body"/>
          </p:nvPr>
        </p:nvSpPr>
        <p:spPr>
          <a:xfrm>
            <a:off x="984150" y="4740575"/>
            <a:ext cx="102237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i="1" lang="en-US" sz="3000"/>
              <a:t>People won't memorize new routes before leaving.</a:t>
            </a:r>
            <a:endParaRPr i="1" sz="3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c5a08ea48_0_30"/>
          <p:cNvSpPr txBox="1"/>
          <p:nvPr>
            <p:ph type="title"/>
          </p:nvPr>
        </p:nvSpPr>
        <p:spPr>
          <a:xfrm>
            <a:off x="1082700" y="5318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Experience Prototype 2</a:t>
            </a:r>
            <a:endParaRPr/>
          </a:p>
        </p:txBody>
      </p:sp>
      <p:pic>
        <p:nvPicPr>
          <p:cNvPr id="246" name="Google Shape;246;g10c5a08ea48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2000" y="2108425"/>
            <a:ext cx="2212827" cy="313435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7" name="Google Shape;247;g10c5a08ea48_0_30"/>
          <p:cNvPicPr preferRelativeResize="0"/>
          <p:nvPr/>
        </p:nvPicPr>
        <p:blipFill rotWithShape="1">
          <a:blip r:embed="rId5">
            <a:alphaModFix/>
          </a:blip>
          <a:srcRect b="0" l="12388" r="12252" t="35249"/>
          <a:stretch/>
        </p:blipFill>
        <p:spPr>
          <a:xfrm>
            <a:off x="4987850" y="2108425"/>
            <a:ext cx="2534300" cy="3134351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8" name="Google Shape;248;g10c5a08ea48_0_30"/>
          <p:cNvCxnSpPr>
            <a:stCxn id="247" idx="3"/>
            <a:endCxn id="246" idx="1"/>
          </p:cNvCxnSpPr>
          <p:nvPr/>
        </p:nvCxnSpPr>
        <p:spPr>
          <a:xfrm>
            <a:off x="7522150" y="3675600"/>
            <a:ext cx="1389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49" name="Google Shape;249;g10c5a08ea48_0_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4000" y="2101975"/>
            <a:ext cx="3266875" cy="31343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0" name="Google Shape;250;g10c5a08ea48_0_30"/>
          <p:cNvSpPr txBox="1"/>
          <p:nvPr/>
        </p:nvSpPr>
        <p:spPr>
          <a:xfrm>
            <a:off x="574888" y="5382150"/>
            <a:ext cx="348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Plan a route with two relatively unknown locations of similar distances.</a:t>
            </a:r>
            <a:endParaRPr b="0" i="1" sz="15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51" name="Google Shape;251;g10c5a08ea48_0_30"/>
          <p:cNvCxnSpPr>
            <a:stCxn id="249" idx="3"/>
            <a:endCxn id="247" idx="1"/>
          </p:cNvCxnSpPr>
          <p:nvPr/>
        </p:nvCxnSpPr>
        <p:spPr>
          <a:xfrm>
            <a:off x="3950875" y="3669150"/>
            <a:ext cx="1037100" cy="6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2" name="Google Shape;252;g10c5a08ea48_0_30"/>
          <p:cNvSpPr txBox="1"/>
          <p:nvPr/>
        </p:nvSpPr>
        <p:spPr>
          <a:xfrm>
            <a:off x="4349550" y="5382150"/>
            <a:ext cx="378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Follow them, see how they navigate. How often do they use their real-time location?</a:t>
            </a:r>
            <a:endParaRPr b="0" i="1" sz="15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g10c5a08ea48_0_30"/>
          <p:cNvSpPr txBox="1"/>
          <p:nvPr/>
        </p:nvSpPr>
        <p:spPr>
          <a:xfrm>
            <a:off x="8419702" y="5382145"/>
            <a:ext cx="319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Interview them and ask about their experience afterwards.</a:t>
            </a:r>
            <a:endParaRPr b="0" i="1" sz="15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g10c5a08ea48_0_30"/>
          <p:cNvSpPr txBox="1"/>
          <p:nvPr/>
        </p:nvSpPr>
        <p:spPr>
          <a:xfrm>
            <a:off x="781350" y="1131050"/>
            <a:ext cx="1062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n-US" sz="2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can we test how people visualize and approach/plan new routes?</a:t>
            </a:r>
            <a:endParaRPr b="0" i="1" sz="26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g10c5a08ea48_0_30"/>
          <p:cNvSpPr txBox="1"/>
          <p:nvPr/>
        </p:nvSpPr>
        <p:spPr>
          <a:xfrm>
            <a:off x="5995650" y="2743300"/>
            <a:ext cx="51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😄</a:t>
            </a:r>
            <a:endParaRPr b="0" i="0" sz="27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g10c5a08ea48_0_30"/>
          <p:cNvSpPr txBox="1"/>
          <p:nvPr/>
        </p:nvSpPr>
        <p:spPr>
          <a:xfrm>
            <a:off x="10179475" y="2799425"/>
            <a:ext cx="518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rPr>
              <a:t>😄</a:t>
            </a:r>
            <a:endParaRPr b="0" i="0" sz="27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f2d29a5f1_0_133"/>
          <p:cNvSpPr txBox="1"/>
          <p:nvPr>
            <p:ph type="title"/>
          </p:nvPr>
        </p:nvSpPr>
        <p:spPr>
          <a:xfrm>
            <a:off x="1079500" y="10112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62" name="Google Shape;262;g10f2d29a5f1_0_133"/>
          <p:cNvSpPr txBox="1"/>
          <p:nvPr>
            <p:ph idx="1" type="body"/>
          </p:nvPr>
        </p:nvSpPr>
        <p:spPr>
          <a:xfrm>
            <a:off x="1079500" y="1790700"/>
            <a:ext cx="10124700" cy="3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lang="en-US"/>
              <a:t>Things that Worked:</a:t>
            </a:r>
            <a:r>
              <a:rPr lang="en-US"/>
              <a:t> </a:t>
            </a:r>
            <a:endParaRPr/>
          </a:p>
          <a:p>
            <a:pPr indent="-3556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Char char="·"/>
            </a:pPr>
            <a:r>
              <a:rPr lang="en-US"/>
              <a:t>Confirmed that when exploring new </a:t>
            </a:r>
            <a:r>
              <a:rPr i="1" lang="en-US"/>
              <a:t>areas</a:t>
            </a:r>
            <a:r>
              <a:rPr lang="en-US"/>
              <a:t> people usually monitor their real-time location multiple times during the route in relation to their final destination</a:t>
            </a:r>
            <a:endParaRPr/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·"/>
            </a:pPr>
            <a:r>
              <a:rPr lang="en-US"/>
              <a:t>Easier to monitor phone/real-time data when less directed (i.e. when driving)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Things that Didn’t Work:</a:t>
            </a:r>
            <a:endParaRPr/>
          </a:p>
          <a:p>
            <a:pPr indent="-3556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Char char="·"/>
            </a:pPr>
            <a:r>
              <a:rPr lang="en-US"/>
              <a:t>Initial route to McCullough almost entirely memorized beforehand, was able to locate based on remembering close-by buildings</a:t>
            </a:r>
            <a:endParaRPr/>
          </a:p>
          <a:p>
            <a:pPr indent="-3556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Char char="·"/>
            </a:pPr>
            <a:r>
              <a:rPr lang="en-US"/>
              <a:t>Difficult to test scenario of navigating routes using </a:t>
            </a:r>
            <a:r>
              <a:rPr i="1" lang="en-US"/>
              <a:t>specifically </a:t>
            </a:r>
            <a:r>
              <a:rPr lang="en-US"/>
              <a:t>public transit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Surprises/Learnings</a:t>
            </a:r>
            <a:endParaRPr/>
          </a:p>
          <a:p>
            <a:pPr indent="-34925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900"/>
              <a:buChar char="·"/>
            </a:pPr>
            <a:r>
              <a:rPr lang="en-US"/>
              <a:t>Real-time data mostly not needed when been in general area before, can orient</a:t>
            </a:r>
            <a:r>
              <a:rPr lang="en-US" sz="1900"/>
              <a:t> </a:t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f2d29a5f1_0_61"/>
          <p:cNvSpPr txBox="1"/>
          <p:nvPr>
            <p:ph type="title"/>
          </p:nvPr>
        </p:nvSpPr>
        <p:spPr>
          <a:xfrm>
            <a:off x="1079500" y="10112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900"/>
              <a:t>Solution 3</a:t>
            </a:r>
            <a:endParaRPr sz="3900"/>
          </a:p>
        </p:txBody>
      </p:sp>
      <p:sp>
        <p:nvSpPr>
          <p:cNvPr id="268" name="Google Shape;268;g10f2d29a5f1_0_61"/>
          <p:cNvSpPr txBox="1"/>
          <p:nvPr>
            <p:ph idx="1" type="body"/>
          </p:nvPr>
        </p:nvSpPr>
        <p:spPr>
          <a:xfrm>
            <a:off x="1082700" y="1802125"/>
            <a:ext cx="100266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i="1" lang="en-US" sz="3000"/>
              <a:t>A chatbot that knows your location and can answer your questions during your ride. </a:t>
            </a:r>
            <a:endParaRPr i="1" sz="3000"/>
          </a:p>
        </p:txBody>
      </p:sp>
      <p:sp>
        <p:nvSpPr>
          <p:cNvPr id="269" name="Google Shape;269;g10f2d29a5f1_0_61"/>
          <p:cNvSpPr txBox="1"/>
          <p:nvPr>
            <p:ph type="title"/>
          </p:nvPr>
        </p:nvSpPr>
        <p:spPr>
          <a:xfrm>
            <a:off x="1077900" y="39654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900"/>
              <a:t>Critical Assumption</a:t>
            </a:r>
            <a:endParaRPr sz="3900"/>
          </a:p>
        </p:txBody>
      </p:sp>
      <p:sp>
        <p:nvSpPr>
          <p:cNvPr id="270" name="Google Shape;270;g10f2d29a5f1_0_61"/>
          <p:cNvSpPr txBox="1"/>
          <p:nvPr>
            <p:ph idx="1" type="body"/>
          </p:nvPr>
        </p:nvSpPr>
        <p:spPr>
          <a:xfrm>
            <a:off x="984150" y="4740575"/>
            <a:ext cx="102237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i="1" lang="en-US" sz="3000"/>
              <a:t>People would want to interact with a chatbot instead of other ways of getting help.</a:t>
            </a:r>
            <a:endParaRPr i="1"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ede62ca66_1_0"/>
          <p:cNvSpPr txBox="1"/>
          <p:nvPr/>
        </p:nvSpPr>
        <p:spPr>
          <a:xfrm>
            <a:off x="457850" y="398738"/>
            <a:ext cx="9814200" cy="12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Problem Domain: </a:t>
            </a:r>
            <a:endParaRPr b="0" i="0" sz="2800" u="none" cap="none" strike="noStrik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rPr>
              <a:t>Bus Systems and Networks</a:t>
            </a:r>
            <a:endParaRPr b="0" i="0" sz="3600" u="none" cap="none" strike="noStrike">
              <a:solidFill>
                <a:srgbClr val="FFFFFF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23" name="Google Shape;123;g10ede62ca66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6248" y="52400"/>
            <a:ext cx="2054502" cy="22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0ede62ca66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1325" y="2193718"/>
            <a:ext cx="2144351" cy="2274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0ede62ca66_1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21325" y="4467994"/>
            <a:ext cx="2144351" cy="2274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0ede62ca66_1_0"/>
          <p:cNvSpPr txBox="1"/>
          <p:nvPr/>
        </p:nvSpPr>
        <p:spPr>
          <a:xfrm>
            <a:off x="8140825" y="840763"/>
            <a:ext cx="178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Max V</a:t>
            </a:r>
            <a:endParaRPr b="1" i="0" sz="3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g10ede62ca66_1_0"/>
          <p:cNvSpPr txBox="1"/>
          <p:nvPr/>
        </p:nvSpPr>
        <p:spPr>
          <a:xfrm>
            <a:off x="8140825" y="3105738"/>
            <a:ext cx="178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Asa K</a:t>
            </a:r>
            <a:endParaRPr b="1" i="0" sz="3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8" name="Google Shape;128;g10ede62ca66_1_0"/>
          <p:cNvSpPr txBox="1"/>
          <p:nvPr/>
        </p:nvSpPr>
        <p:spPr>
          <a:xfrm>
            <a:off x="8140825" y="5370713"/>
            <a:ext cx="178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Marco P</a:t>
            </a:r>
            <a:endParaRPr b="1" i="0" sz="3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9" name="Google Shape;129;g10ede62ca66_1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391" y="2701099"/>
            <a:ext cx="3200108" cy="21328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130" name="Google Shape;130;g10ede62ca66_1_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99825" y="2150069"/>
            <a:ext cx="2974824" cy="311605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1" name="Google Shape;131;g10ede62ca66_1_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3075" y="4036787"/>
            <a:ext cx="3791712" cy="2132838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g10ede62ca66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52700" y="1401075"/>
            <a:ext cx="9315450" cy="65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0c5a08ea48_0_40"/>
          <p:cNvSpPr txBox="1"/>
          <p:nvPr>
            <p:ph idx="1" type="body"/>
          </p:nvPr>
        </p:nvSpPr>
        <p:spPr>
          <a:xfrm>
            <a:off x="1172850" y="5272250"/>
            <a:ext cx="3932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b="1" i="1" lang="en-US" sz="1700"/>
              <a:t>We tested this by creating a chatbot in Google Forms with set statements and asking users about their experience</a:t>
            </a:r>
            <a:endParaRPr b="1" i="1" sz="1700"/>
          </a:p>
        </p:txBody>
      </p:sp>
      <p:pic>
        <p:nvPicPr>
          <p:cNvPr id="276" name="Google Shape;276;g10c5a08ea48_0_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8490" y="2824322"/>
            <a:ext cx="3161125" cy="22148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7" name="Google Shape;277;g10c5a08ea48_0_40"/>
          <p:cNvSpPr txBox="1"/>
          <p:nvPr/>
        </p:nvSpPr>
        <p:spPr>
          <a:xfrm>
            <a:off x="2196138" y="6222950"/>
            <a:ext cx="1885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sng" cap="none" strike="noStrike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Link</a:t>
            </a:r>
            <a:endParaRPr b="0" i="0" sz="1700" u="none" cap="none" strike="noStrike">
              <a:solidFill>
                <a:srgbClr val="0000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8" name="Google Shape;278;g10c5a08ea48_0_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76056" y="1934501"/>
            <a:ext cx="2715782" cy="206094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0c5a08ea48_0_40"/>
          <p:cNvSpPr/>
          <p:nvPr/>
        </p:nvSpPr>
        <p:spPr>
          <a:xfrm>
            <a:off x="8175700" y="3983089"/>
            <a:ext cx="2716500" cy="5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0c5a08ea48_0_40"/>
          <p:cNvSpPr txBox="1"/>
          <p:nvPr>
            <p:ph type="title"/>
          </p:nvPr>
        </p:nvSpPr>
        <p:spPr>
          <a:xfrm>
            <a:off x="1022225" y="5355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Experience Prototype 3</a:t>
            </a:r>
            <a:endParaRPr/>
          </a:p>
        </p:txBody>
      </p:sp>
      <p:sp>
        <p:nvSpPr>
          <p:cNvPr id="281" name="Google Shape;281;g10c5a08ea48_0_40"/>
          <p:cNvSpPr txBox="1"/>
          <p:nvPr/>
        </p:nvSpPr>
        <p:spPr>
          <a:xfrm>
            <a:off x="781350" y="1131050"/>
            <a:ext cx="1062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1" lang="en-US" sz="26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How can we test how people visualize and approach/plan new routes?</a:t>
            </a:r>
            <a:endParaRPr b="0" i="1" sz="26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2" name="Google Shape;282;g10c5a08ea48_0_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43073" y="4213888"/>
            <a:ext cx="4781762" cy="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g10c5a08ea48_0_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43075" y="5040482"/>
            <a:ext cx="4781751" cy="1487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g10c5a08ea48_0_40"/>
          <p:cNvCxnSpPr>
            <a:stCxn id="276" idx="3"/>
            <a:endCxn id="278" idx="1"/>
          </p:cNvCxnSpPr>
          <p:nvPr/>
        </p:nvCxnSpPr>
        <p:spPr>
          <a:xfrm flipH="1" rot="10800000">
            <a:off x="4719615" y="2964860"/>
            <a:ext cx="3456300" cy="966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5" name="Google Shape;285;g10c5a08ea48_0_40"/>
          <p:cNvCxnSpPr>
            <a:stCxn id="276" idx="3"/>
            <a:endCxn id="282" idx="1"/>
          </p:cNvCxnSpPr>
          <p:nvPr/>
        </p:nvCxnSpPr>
        <p:spPr>
          <a:xfrm>
            <a:off x="4719615" y="3931760"/>
            <a:ext cx="2423400" cy="609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" name="Google Shape;286;g10c5a08ea48_0_40"/>
          <p:cNvCxnSpPr>
            <a:stCxn id="276" idx="3"/>
            <a:endCxn id="283" idx="1"/>
          </p:cNvCxnSpPr>
          <p:nvPr/>
        </p:nvCxnSpPr>
        <p:spPr>
          <a:xfrm>
            <a:off x="4719615" y="3931760"/>
            <a:ext cx="2423400" cy="1852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7" name="Google Shape;287;g10c5a08ea48_0_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51563" y="1742948"/>
            <a:ext cx="2974971" cy="848326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8" name="Google Shape;288;g10c5a08ea48_0_40"/>
          <p:cNvSpPr/>
          <p:nvPr/>
        </p:nvSpPr>
        <p:spPr>
          <a:xfrm>
            <a:off x="2246575" y="1931275"/>
            <a:ext cx="328500" cy="43350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f2d29a5f1_0_138"/>
          <p:cNvSpPr txBox="1"/>
          <p:nvPr>
            <p:ph type="title"/>
          </p:nvPr>
        </p:nvSpPr>
        <p:spPr>
          <a:xfrm>
            <a:off x="1079500" y="10112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294" name="Google Shape;294;g10f2d29a5f1_0_138"/>
          <p:cNvSpPr txBox="1"/>
          <p:nvPr>
            <p:ph idx="1" type="body"/>
          </p:nvPr>
        </p:nvSpPr>
        <p:spPr>
          <a:xfrm>
            <a:off x="1079500" y="1790700"/>
            <a:ext cx="7917000" cy="44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b="1" lang="en-US" sz="1900"/>
              <a:t>Things that Worked:</a:t>
            </a:r>
            <a:r>
              <a:rPr lang="en-US" sz="1900"/>
              <a:t> </a:t>
            </a:r>
            <a:endParaRPr sz="1900"/>
          </a:p>
          <a:p>
            <a:pPr indent="-3384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30"/>
              <a:buChar char="·"/>
            </a:pPr>
            <a:r>
              <a:rPr lang="en-US" sz="1900"/>
              <a:t>Confirmed that people would even want to interact with a chatbot instead of other options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i="1" lang="en-US" sz="1900"/>
              <a:t>	“It was certainly easier to see these options all laid out.”</a:t>
            </a:r>
            <a:endParaRPr i="1" sz="1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1900"/>
              <a:t>Things that Didn’t Work:</a:t>
            </a:r>
            <a:endParaRPr sz="19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b="1" i="1" lang="en-US" sz="1900"/>
              <a:t>“If the chatbot were to give me step by step instructions, I feel like that would eliminate a lot of confusion.”</a:t>
            </a:r>
            <a:endParaRPr b="1" i="1" sz="1900"/>
          </a:p>
          <a:p>
            <a:pPr indent="4572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b="1" i="1" lang="en-US" sz="1900"/>
              <a:t>“If there were an emergency I would probably just call 911."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-US" sz="1900"/>
              <a:t>Surprises/Learnings</a:t>
            </a:r>
            <a:endParaRPr sz="1900"/>
          </a:p>
          <a:p>
            <a:pPr indent="-33845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30"/>
              <a:buChar char="·"/>
            </a:pPr>
            <a:r>
              <a:rPr lang="en-US" sz="1900"/>
              <a:t>May be less intuitive for older/less technologically-experienced users</a:t>
            </a:r>
            <a:endParaRPr sz="1900"/>
          </a:p>
        </p:txBody>
      </p:sp>
      <p:pic>
        <p:nvPicPr>
          <p:cNvPr id="295" name="Google Shape;295;g10f2d29a5f1_0_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88613" y="436425"/>
            <a:ext cx="2611749" cy="27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10f2d29a5f1_0_138"/>
          <p:cNvPicPr preferRelativeResize="0"/>
          <p:nvPr/>
        </p:nvPicPr>
        <p:blipFill rotWithShape="1">
          <a:blip r:embed="rId4">
            <a:alphaModFix/>
          </a:blip>
          <a:srcRect b="0" l="7984" r="2505" t="0"/>
          <a:stretch/>
        </p:blipFill>
        <p:spPr>
          <a:xfrm>
            <a:off x="9416925" y="3326925"/>
            <a:ext cx="2555101" cy="292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c667ede0d_0_24"/>
          <p:cNvSpPr txBox="1"/>
          <p:nvPr>
            <p:ph type="title"/>
          </p:nvPr>
        </p:nvSpPr>
        <p:spPr>
          <a:xfrm>
            <a:off x="1079500" y="10112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Solution</a:t>
            </a:r>
            <a:endParaRPr/>
          </a:p>
        </p:txBody>
      </p:sp>
      <p:sp>
        <p:nvSpPr>
          <p:cNvPr id="302" name="Google Shape;302;g10c667ede0d_0_24"/>
          <p:cNvSpPr txBox="1"/>
          <p:nvPr>
            <p:ph idx="1" type="body"/>
          </p:nvPr>
        </p:nvSpPr>
        <p:spPr>
          <a:xfrm>
            <a:off x="1079500" y="1790700"/>
            <a:ext cx="10388400" cy="4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We propose to combine Solution 3, the bus chatbot, with the real-time route planning features of solution 2</a:t>
            </a:r>
            <a:endParaRPr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Who would be interested?</a:t>
            </a:r>
            <a:endParaRPr i="1"/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0" lang="en-US"/>
              <a:t>Those who don’t know how buses work</a:t>
            </a:r>
            <a:endParaRPr i="0"/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0" lang="en-US"/>
              <a:t>Those traveling longer distances who might otherwise only have a car as an option.</a:t>
            </a:r>
            <a:endParaRPr i="0"/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0" lang="en-US"/>
              <a:t>Those worried about their inexperience taking a new route</a:t>
            </a:r>
            <a:endParaRPr i="0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-US"/>
              <a:t>Who might this leave out?</a:t>
            </a:r>
            <a:endParaRPr i="1"/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0" lang="en-US"/>
              <a:t>People with little exposure to technology</a:t>
            </a:r>
            <a:endParaRPr i="0"/>
          </a:p>
          <a:p>
            <a:pPr indent="-34290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Older people</a:t>
            </a:r>
            <a:endParaRPr/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0" lang="en-US"/>
              <a:t>People w/o cellphones or other devices</a:t>
            </a:r>
            <a:endParaRPr i="0"/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0" lang="en-US"/>
              <a:t>People with bad cell service on buses</a:t>
            </a:r>
            <a:endParaRPr i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0c5a08ea48_0_35"/>
          <p:cNvSpPr txBox="1"/>
          <p:nvPr>
            <p:ph type="title"/>
          </p:nvPr>
        </p:nvSpPr>
        <p:spPr>
          <a:xfrm>
            <a:off x="1079500" y="101123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Summary </a:t>
            </a:r>
            <a:endParaRPr/>
          </a:p>
        </p:txBody>
      </p:sp>
      <p:sp>
        <p:nvSpPr>
          <p:cNvPr id="308" name="Google Shape;308;g10c5a08ea48_0_35"/>
          <p:cNvSpPr txBox="1"/>
          <p:nvPr>
            <p:ph idx="1" type="body"/>
          </p:nvPr>
        </p:nvSpPr>
        <p:spPr>
          <a:xfrm>
            <a:off x="1079500" y="1790700"/>
            <a:ext cx="10367100" cy="45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10000"/>
          </a:bodyPr>
          <a:lstStyle/>
          <a:p>
            <a:pPr indent="-351662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500"/>
              <a:t>While it confirmed our general assumptions, first prototype needs further testing of solution 1 for an actual public transit route to new areas</a:t>
            </a:r>
            <a:endParaRPr sz="2500"/>
          </a:p>
          <a:p>
            <a:pPr indent="-351662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b="1" i="0" lang="en-US" sz="2500"/>
              <a:t>Solution would be most useful for exploring new </a:t>
            </a:r>
            <a:r>
              <a:rPr b="1" lang="en-US" sz="2500"/>
              <a:t>areas</a:t>
            </a:r>
            <a:r>
              <a:rPr b="1" i="0" lang="en-US" sz="2500"/>
              <a:t>, not general destinations </a:t>
            </a:r>
            <a:endParaRPr b="1" i="0" sz="2500"/>
          </a:p>
          <a:p>
            <a:pPr indent="-351662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500"/>
              <a:t>The second prototype was effective in proving user interest, and a more medium-fi prototype would effectively tackle our tester’s concerns</a:t>
            </a:r>
            <a:endParaRPr sz="2500"/>
          </a:p>
          <a:p>
            <a:pPr indent="-351662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500"/>
              <a:t>The third prototype proved users are willing to send a person their location and information when they feel unsafe but should be tested in a specific route scenario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2949"/>
              <a:buNone/>
            </a:pPr>
            <a:r>
              <a:t/>
            </a:r>
            <a:endParaRPr sz="28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2949"/>
              <a:buNone/>
            </a:pPr>
            <a:r>
              <a:t/>
            </a:r>
            <a:endParaRPr sz="2800">
              <a:latin typeface="Rockwell"/>
              <a:ea typeface="Rockwell"/>
              <a:cs typeface="Rockwell"/>
              <a:sym typeface="Rockwell"/>
            </a:endParaRPr>
          </a:p>
          <a:p>
            <a:pPr indent="-351662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500"/>
              <a:t>Address the accessibility issues of our solution</a:t>
            </a:r>
            <a:endParaRPr sz="2500"/>
          </a:p>
          <a:p>
            <a:pPr indent="-351662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500"/>
              <a:t>Narrow our scope, question of how to implement these features in combination with each other</a:t>
            </a:r>
            <a:endParaRPr sz="2500"/>
          </a:p>
          <a:p>
            <a:pPr indent="-351662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US" sz="2500"/>
              <a:t>Build our website :)</a:t>
            </a:r>
            <a:endParaRPr sz="2500"/>
          </a:p>
        </p:txBody>
      </p:sp>
      <p:sp>
        <p:nvSpPr>
          <p:cNvPr id="309" name="Google Shape;309;g10c5a08ea48_0_35"/>
          <p:cNvSpPr txBox="1"/>
          <p:nvPr>
            <p:ph type="title"/>
          </p:nvPr>
        </p:nvSpPr>
        <p:spPr>
          <a:xfrm>
            <a:off x="1082700" y="4310588"/>
            <a:ext cx="10026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Next Steps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ckwell"/>
              <a:buNone/>
            </a:pPr>
            <a:r>
              <a:rPr lang="en-US"/>
              <a:t>Marina POV</a:t>
            </a:r>
            <a:endParaRPr/>
          </a:p>
        </p:txBody>
      </p:sp>
      <p:sp>
        <p:nvSpPr>
          <p:cNvPr id="138" name="Google Shape;138;p4"/>
          <p:cNvSpPr txBox="1"/>
          <p:nvPr>
            <p:ph idx="1" type="body"/>
          </p:nvPr>
        </p:nvSpPr>
        <p:spPr>
          <a:xfrm>
            <a:off x="1079500" y="1790700"/>
            <a:ext cx="10202100" cy="3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300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We met Marina, a commuter in her early-20s without a license who heavily uses public transportation</a:t>
            </a:r>
            <a:endParaRPr sz="2300"/>
          </a:p>
          <a:p>
            <a:pPr indent="-23300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-23300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We were surprised to notice that she still checks the route after taking it daily</a:t>
            </a:r>
            <a:endParaRPr sz="2300"/>
          </a:p>
          <a:p>
            <a:pPr indent="-23300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-23300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We wonder if this means that the buses and trains she uses are inconsistent and the transfers are stressful</a:t>
            </a:r>
            <a:endParaRPr sz="2300"/>
          </a:p>
          <a:p>
            <a:pPr indent="-23300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/>
          </a:p>
          <a:p>
            <a:pPr indent="-233000" lvl="0" marL="36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/>
              <a:t>It would be game-changing to have consistent schedules that line up between buses and trains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ede62ca66_1_41"/>
          <p:cNvSpPr txBox="1"/>
          <p:nvPr>
            <p:ph type="title"/>
          </p:nvPr>
        </p:nvSpPr>
        <p:spPr>
          <a:xfrm>
            <a:off x="2302833" y="4256800"/>
            <a:ext cx="23715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Atlas</a:t>
            </a:r>
            <a:endParaRPr/>
          </a:p>
        </p:txBody>
      </p:sp>
      <p:sp>
        <p:nvSpPr>
          <p:cNvPr id="144" name="Google Shape;144;g10ede62ca66_1_41"/>
          <p:cNvSpPr txBox="1"/>
          <p:nvPr>
            <p:ph idx="1" type="body"/>
          </p:nvPr>
        </p:nvSpPr>
        <p:spPr>
          <a:xfrm>
            <a:off x="879033" y="4975600"/>
            <a:ext cx="52191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i="1" lang="en-US" sz="2500"/>
              <a:t>SFSU student who uses public transportation &amp; Uber to get around</a:t>
            </a:r>
            <a:endParaRPr i="1" sz="2500"/>
          </a:p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i="1" lang="en-US" sz="2700"/>
              <a:t>Average User</a:t>
            </a:r>
            <a:endParaRPr i="1" sz="2700"/>
          </a:p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7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700"/>
          </a:p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7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700"/>
          </a:p>
        </p:txBody>
      </p:sp>
      <p:sp>
        <p:nvSpPr>
          <p:cNvPr id="145" name="Google Shape;145;g10ede62ca66_1_41"/>
          <p:cNvSpPr txBox="1"/>
          <p:nvPr>
            <p:ph type="title"/>
          </p:nvPr>
        </p:nvSpPr>
        <p:spPr>
          <a:xfrm>
            <a:off x="6204667" y="657400"/>
            <a:ext cx="5987100" cy="6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845"/>
              <a:buNone/>
            </a:pPr>
            <a:r>
              <a:rPr i="1" lang="en-US" sz="3300"/>
              <a:t>“Reading the map that Google Maps gives you can be confusing”</a:t>
            </a:r>
            <a:endParaRPr i="1"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845"/>
              <a:buNone/>
            </a:pPr>
            <a:r>
              <a:t/>
            </a:r>
            <a:endParaRPr i="1"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845"/>
              <a:buNone/>
            </a:pPr>
            <a:r>
              <a:rPr i="1" lang="en-US" sz="3300"/>
              <a:t>“It doesn't match what the signs at the stations say, and that’s why I got mixed up”</a:t>
            </a:r>
            <a:endParaRPr i="1"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845"/>
              <a:buNone/>
            </a:pPr>
            <a:r>
              <a:t/>
            </a:r>
            <a:endParaRPr i="1"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845"/>
              <a:buNone/>
            </a:pPr>
            <a:r>
              <a:rPr i="1" lang="en-US" sz="3300"/>
              <a:t>“You experience a lot more different people… it can be scary”</a:t>
            </a:r>
            <a:endParaRPr i="1"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845"/>
              <a:buNone/>
            </a:pPr>
            <a:r>
              <a:t/>
            </a:r>
            <a:endParaRPr i="1"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845"/>
              <a:buNone/>
            </a:pPr>
            <a:r>
              <a:rPr i="1" lang="en-US" sz="3300"/>
              <a:t>“You just gotta mind your own business”</a:t>
            </a:r>
            <a:endParaRPr i="1" sz="3300"/>
          </a:p>
        </p:txBody>
      </p:sp>
      <p:pic>
        <p:nvPicPr>
          <p:cNvPr id="146" name="Google Shape;146;g10ede62ca66_1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2546" y="1216125"/>
            <a:ext cx="2672050" cy="28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ede62ca66_1_134"/>
          <p:cNvSpPr txBox="1"/>
          <p:nvPr>
            <p:ph type="title"/>
          </p:nvPr>
        </p:nvSpPr>
        <p:spPr>
          <a:xfrm>
            <a:off x="2302833" y="4256800"/>
            <a:ext cx="23715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James</a:t>
            </a:r>
            <a:endParaRPr/>
          </a:p>
        </p:txBody>
      </p:sp>
      <p:sp>
        <p:nvSpPr>
          <p:cNvPr id="152" name="Google Shape;152;g10ede62ca66_1_134"/>
          <p:cNvSpPr txBox="1"/>
          <p:nvPr>
            <p:ph idx="1" type="body"/>
          </p:nvPr>
        </p:nvSpPr>
        <p:spPr>
          <a:xfrm>
            <a:off x="879033" y="4975600"/>
            <a:ext cx="52191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i="1" lang="en-US" sz="2500"/>
              <a:t>GT student who primarily uses a car</a:t>
            </a:r>
            <a:endParaRPr i="1" sz="2500"/>
          </a:p>
          <a:p>
            <a:pPr indent="0" lvl="0" marL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500"/>
          </a:p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i="1" lang="en-US" sz="2500"/>
              <a:t>Non-User</a:t>
            </a:r>
            <a:endParaRPr i="1" sz="2500"/>
          </a:p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5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500"/>
          </a:p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5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500"/>
          </a:p>
        </p:txBody>
      </p:sp>
      <p:sp>
        <p:nvSpPr>
          <p:cNvPr id="153" name="Google Shape;153;g10ede62ca66_1_134"/>
          <p:cNvSpPr txBox="1"/>
          <p:nvPr>
            <p:ph type="title"/>
          </p:nvPr>
        </p:nvSpPr>
        <p:spPr>
          <a:xfrm>
            <a:off x="6588900" y="657400"/>
            <a:ext cx="5386800" cy="6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i="1" lang="en-US" sz="3300"/>
              <a:t>“Figuring out the bus system just isn’t worth it for me.”</a:t>
            </a:r>
            <a:endParaRPr i="1"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i="1"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i="1" lang="en-US" sz="3300"/>
              <a:t>“The timing is always bad. They don’t sync up. A bus will arrive at a station two minutes after a shuttle leaves for campus.” </a:t>
            </a:r>
            <a:endParaRPr i="1" sz="33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i="1" sz="3300"/>
          </a:p>
        </p:txBody>
      </p:sp>
      <p:pic>
        <p:nvPicPr>
          <p:cNvPr id="154" name="Google Shape;154;g10ede62ca66_1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7363" y="994250"/>
            <a:ext cx="3102425" cy="319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ede62ca66_2_6"/>
          <p:cNvSpPr txBox="1"/>
          <p:nvPr>
            <p:ph type="title"/>
          </p:nvPr>
        </p:nvSpPr>
        <p:spPr>
          <a:xfrm>
            <a:off x="2302833" y="4256800"/>
            <a:ext cx="23715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Sarah</a:t>
            </a:r>
            <a:endParaRPr/>
          </a:p>
        </p:txBody>
      </p:sp>
      <p:sp>
        <p:nvSpPr>
          <p:cNvPr id="160" name="Google Shape;160;g10ede62ca66_2_6"/>
          <p:cNvSpPr txBox="1"/>
          <p:nvPr>
            <p:ph idx="1" type="body"/>
          </p:nvPr>
        </p:nvSpPr>
        <p:spPr>
          <a:xfrm>
            <a:off x="879033" y="4975600"/>
            <a:ext cx="5219100" cy="9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i="1" lang="en-US" sz="2500"/>
              <a:t>NYU student who primarily uses the NYC (Manhattan) subway system</a:t>
            </a:r>
            <a:endParaRPr i="1" sz="2500"/>
          </a:p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i="1" lang="en-US" sz="2700"/>
              <a:t>Average User</a:t>
            </a:r>
            <a:endParaRPr i="1" sz="2700"/>
          </a:p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700"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700"/>
          </a:p>
          <a:p>
            <a:pPr indent="0" lvl="0" marL="0" rt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700"/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 sz="2700"/>
          </a:p>
        </p:txBody>
      </p:sp>
      <p:sp>
        <p:nvSpPr>
          <p:cNvPr id="161" name="Google Shape;161;g10ede62ca66_2_6"/>
          <p:cNvSpPr txBox="1"/>
          <p:nvPr>
            <p:ph type="title"/>
          </p:nvPr>
        </p:nvSpPr>
        <p:spPr>
          <a:xfrm>
            <a:off x="6620850" y="657400"/>
            <a:ext cx="5219100" cy="620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i="1" lang="en-US" sz="2900"/>
              <a:t>“In NYC, I only take public transportation.”</a:t>
            </a:r>
            <a:endParaRPr i="1"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i="1"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i="1" lang="en-US" sz="2900"/>
              <a:t>[In GA]</a:t>
            </a:r>
            <a:endParaRPr i="1"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i="1" lang="en-US" sz="2900"/>
              <a:t>“The suburbs …are super spread out. Really, there’s no option, … there’s no bus.”</a:t>
            </a:r>
            <a:endParaRPr i="1"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i="1"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i="1" lang="en-US" sz="2900"/>
              <a:t>Buses are one of the only ways to get in between boroughs.</a:t>
            </a:r>
            <a:endParaRPr i="1" sz="2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t/>
            </a:r>
            <a:endParaRPr i="1" sz="2900"/>
          </a:p>
        </p:txBody>
      </p:sp>
      <p:pic>
        <p:nvPicPr>
          <p:cNvPr id="162" name="Google Shape;162;g10ede62ca66_2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7113" y="809800"/>
            <a:ext cx="3082916" cy="34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f2d29a5f1_0_12"/>
          <p:cNvSpPr txBox="1"/>
          <p:nvPr>
            <p:ph type="title"/>
          </p:nvPr>
        </p:nvSpPr>
        <p:spPr>
          <a:xfrm>
            <a:off x="1082850" y="965350"/>
            <a:ext cx="100263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POV</a:t>
            </a:r>
            <a:r>
              <a:rPr lang="en-US" sz="3500"/>
              <a:t> 1</a:t>
            </a:r>
            <a:endParaRPr sz="3500"/>
          </a:p>
        </p:txBody>
      </p:sp>
      <p:sp>
        <p:nvSpPr>
          <p:cNvPr id="168" name="Google Shape;168;g10f2d29a5f1_0_12"/>
          <p:cNvSpPr txBox="1"/>
          <p:nvPr>
            <p:ph idx="1" type="body"/>
          </p:nvPr>
        </p:nvSpPr>
        <p:spPr>
          <a:xfrm>
            <a:off x="4193625" y="1925250"/>
            <a:ext cx="7319700" cy="3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/>
              <a:t>We met </a:t>
            </a:r>
            <a:r>
              <a:rPr lang="en-US"/>
              <a:t>Elsa, a Stanford student in her 20s. She’s a former tech employee who used an Apple shuttle instead of taking the train.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We were surprised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 that despite having the Apple shuttle available, she wishes she could take public transit, because it takes her out of natural social circle. </a:t>
            </a:r>
            <a:endParaRPr>
              <a:extLst>
                <a:ext uri="http://customooxmlschemas.google.com/">
                  <go:slidesCustomData xmlns:go="http://customooxmlschemas.google.com/" textRoundtripDataId="5"/>
                </a:ext>
              </a:extLst>
            </a:endParaRPr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We wonder</a:t>
            </a:r>
            <a:r>
              <a:rPr lang="en-US">
                <a:extLst>
                  <a:ext uri="http://customooxmlschemas.google.com/">
                    <go:slidesCustomData xmlns:go="http://customooxmlschemas.google.com/" textRoundtripDataId="7"/>
                  </a:ext>
                </a:extLst>
              </a:rPr>
              <a:t> if this means that she wants a more social transit experience.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/>
              <a:t>It would be game-changing</a:t>
            </a:r>
            <a:r>
              <a:rPr lang="en-US"/>
              <a:t> to make a way for more people to interact on their commute. 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i="1"/>
          </a:p>
        </p:txBody>
      </p:sp>
      <p:sp>
        <p:nvSpPr>
          <p:cNvPr id="169" name="Google Shape;169;g10f2d29a5f1_0_12"/>
          <p:cNvSpPr txBox="1"/>
          <p:nvPr/>
        </p:nvSpPr>
        <p:spPr>
          <a:xfrm>
            <a:off x="1505975" y="4876175"/>
            <a:ext cx="1778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Elsa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0" name="Google Shape;170;g10f2d29a5f1_0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463" y="2243725"/>
            <a:ext cx="2307726" cy="244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ede62ca66_1_147"/>
          <p:cNvSpPr txBox="1"/>
          <p:nvPr>
            <p:ph type="title"/>
          </p:nvPr>
        </p:nvSpPr>
        <p:spPr>
          <a:xfrm>
            <a:off x="1082850" y="965350"/>
            <a:ext cx="100263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/>
              <a:t>POV 2</a:t>
            </a:r>
            <a:endParaRPr sz="3500"/>
          </a:p>
        </p:txBody>
      </p:sp>
      <p:sp>
        <p:nvSpPr>
          <p:cNvPr id="176" name="Google Shape;176;g10ede62ca66_1_147"/>
          <p:cNvSpPr txBox="1"/>
          <p:nvPr>
            <p:ph idx="1" type="body"/>
          </p:nvPr>
        </p:nvSpPr>
        <p:spPr>
          <a:xfrm>
            <a:off x="4193625" y="1925250"/>
            <a:ext cx="6912300" cy="3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i="1" lang="en-US" sz="2200"/>
              <a:t>We met </a:t>
            </a:r>
            <a:r>
              <a:rPr b="1" lang="en-US" sz="2200"/>
              <a:t>Marina</a:t>
            </a:r>
            <a:r>
              <a:rPr lang="en-US" sz="2200"/>
              <a:t>, a commuter in her early-20s without a license who heavily uses public transportation</a:t>
            </a:r>
            <a:endParaRPr sz="220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i="1" lang="en-US" sz="2200"/>
              <a:t>We were surprised</a:t>
            </a:r>
            <a:r>
              <a:rPr lang="en-US" sz="2200"/>
              <a:t> that she has been hit on and sexually assaulted on the train, sometimes even by the same person.</a:t>
            </a:r>
            <a:endParaRPr sz="220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i="1" lang="en-US" sz="2200"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We wonder</a:t>
            </a:r>
            <a:r>
              <a:rPr lang="en-US" sz="2200">
                <a:extLst>
                  <a:ext uri="http://customooxmlschemas.google.com/">
                    <go:slidesCustomData xmlns:go="http://customooxmlschemas.google.com/" textRoundtripDataId="9"/>
                  </a:ext>
                </a:extLst>
              </a:rPr>
              <a:t> if this means she constantly feels unsafe on public transportation</a:t>
            </a:r>
            <a:endParaRPr sz="220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605"/>
              <a:buNone/>
            </a:pPr>
            <a:r>
              <a:rPr i="1" lang="en-US" sz="2200"/>
              <a:t>I</a:t>
            </a:r>
            <a:r>
              <a:rPr i="1" lang="en-US" sz="2200">
                <a:extLst>
                  <a:ext uri="http://customooxmlschemas.google.com/">
                    <go:slidesCustomData xmlns:go="http://customooxmlschemas.google.com/" textRoundtripDataId="10"/>
                  </a:ext>
                </a:extLst>
              </a:rPr>
              <a:t>t would be game-changing</a:t>
            </a:r>
            <a:r>
              <a:rPr lang="en-US" sz="2200"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 to give her more peace of mind during her commute.</a:t>
            </a:r>
            <a:endParaRPr sz="2200"/>
          </a:p>
        </p:txBody>
      </p:sp>
      <p:pic>
        <p:nvPicPr>
          <p:cNvPr id="177" name="Google Shape;177;g10ede62ca66_1_147"/>
          <p:cNvPicPr preferRelativeResize="0"/>
          <p:nvPr/>
        </p:nvPicPr>
        <p:blipFill rotWithShape="1">
          <a:blip r:embed="rId4">
            <a:alphaModFix/>
          </a:blip>
          <a:srcRect b="0" l="4239" r="9759" t="0"/>
          <a:stretch/>
        </p:blipFill>
        <p:spPr>
          <a:xfrm>
            <a:off x="1274187" y="2282250"/>
            <a:ext cx="2173625" cy="255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g10ede62ca66_1_147"/>
          <p:cNvSpPr txBox="1"/>
          <p:nvPr/>
        </p:nvSpPr>
        <p:spPr>
          <a:xfrm>
            <a:off x="1471650" y="4837650"/>
            <a:ext cx="1778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Marina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f2d29a5f1_0_20"/>
          <p:cNvSpPr txBox="1"/>
          <p:nvPr>
            <p:ph type="title"/>
          </p:nvPr>
        </p:nvSpPr>
        <p:spPr>
          <a:xfrm>
            <a:off x="1082850" y="965350"/>
            <a:ext cx="100263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/>
              <a:t>POV 3</a:t>
            </a:r>
            <a:endParaRPr sz="3500"/>
          </a:p>
        </p:txBody>
      </p:sp>
      <p:sp>
        <p:nvSpPr>
          <p:cNvPr id="184" name="Google Shape;184;g10f2d29a5f1_0_20"/>
          <p:cNvSpPr txBox="1"/>
          <p:nvPr>
            <p:ph idx="1" type="body"/>
          </p:nvPr>
        </p:nvSpPr>
        <p:spPr>
          <a:xfrm>
            <a:off x="4193625" y="1925250"/>
            <a:ext cx="7377000" cy="3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/>
              <a:t>We met</a:t>
            </a:r>
            <a:r>
              <a:rPr lang="en-US"/>
              <a:t> Sarah, an NYU college student who exclusively uses public transit in NYC.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/>
              <a:t>We were surprised</a:t>
            </a:r>
            <a:r>
              <a:rPr lang="en-US"/>
              <a:t> to notice that she frequently takes the subway but the bus once because of complicated schedules and poorly indicated lines.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/>
              <a:t>We wonder</a:t>
            </a:r>
            <a:r>
              <a:rPr lang="en-US"/>
              <a:t> if she feels limited in her ability to explore since she entirely takes the mainly North/Southbound subway.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/>
              <a:t>It would be game-changing</a:t>
            </a:r>
            <a:r>
              <a:rPr lang="en-US"/>
              <a:t> to reduce the learning curve and difficulty involved in exploring other metropolitan centers.</a:t>
            </a:r>
            <a:endParaRPr i="1"/>
          </a:p>
        </p:txBody>
      </p:sp>
      <p:sp>
        <p:nvSpPr>
          <p:cNvPr id="185" name="Google Shape;185;g10f2d29a5f1_0_20"/>
          <p:cNvSpPr txBox="1"/>
          <p:nvPr/>
        </p:nvSpPr>
        <p:spPr>
          <a:xfrm>
            <a:off x="1471650" y="4837650"/>
            <a:ext cx="1778700" cy="5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Sarah</a:t>
            </a:r>
            <a:endParaRPr b="1" i="0" sz="2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6" name="Google Shape;186;g10f2d29a5f1_0_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4472" y="2068800"/>
            <a:ext cx="2433051" cy="272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eafVTI">
  <a:themeElements>
    <a:clrScheme name="AnalogousFromLightSeedRightStep">
      <a:dk1>
        <a:srgbClr val="000000"/>
      </a:dk1>
      <a:lt1>
        <a:srgbClr val="FFFFFF"/>
      </a:lt1>
      <a:dk2>
        <a:srgbClr val="213A20"/>
      </a:dk2>
      <a:lt2>
        <a:srgbClr val="E2E6E8"/>
      </a:lt2>
      <a:accent1>
        <a:srgbClr val="BF9988"/>
      </a:accent1>
      <a:accent2>
        <a:srgbClr val="AFA077"/>
      </a:accent2>
      <a:accent3>
        <a:srgbClr val="A1A77E"/>
      </a:accent3>
      <a:accent4>
        <a:srgbClr val="8CAB74"/>
      </a:accent4>
      <a:accent5>
        <a:srgbClr val="82AC81"/>
      </a:accent5>
      <a:accent6>
        <a:srgbClr val="77AE8D"/>
      </a:accent6>
      <a:hlink>
        <a:srgbClr val="5E899D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2022-01-19T01:45:06Z</dcterms:created>
  <dc:creator>akohrman@gmail.com</dc:creator>
</cp:coreProperties>
</file>